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80" r:id="rId5"/>
    <p:sldId id="266" r:id="rId6"/>
    <p:sldId id="276" r:id="rId7"/>
    <p:sldId id="278" r:id="rId8"/>
    <p:sldId id="271" r:id="rId9"/>
    <p:sldId id="273" r:id="rId10"/>
    <p:sldId id="268" r:id="rId11"/>
    <p:sldId id="27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E38D-3D89-496E-AD66-B3644D27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B7888-EFCC-4239-A11F-2921DCCE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046B8-EA3B-42D4-A758-1AD1880D6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4" t="21750" r="9387" b="117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BA90F6-2355-4556-BA30-8FAADC1A4C90}"/>
              </a:ext>
            </a:extLst>
          </p:cNvPr>
          <p:cNvSpPr txBox="1">
            <a:spLocks/>
          </p:cNvSpPr>
          <p:nvPr/>
        </p:nvSpPr>
        <p:spPr>
          <a:xfrm>
            <a:off x="3234577" y="903288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Future Outlook Science and technology education economy, development and industry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24BF49-7D8D-4328-B6A7-12D66AE88E7B}"/>
              </a:ext>
            </a:extLst>
          </p:cNvPr>
          <p:cNvSpPr txBox="1">
            <a:spLocks/>
          </p:cNvSpPr>
          <p:nvPr/>
        </p:nvSpPr>
        <p:spPr>
          <a:xfrm>
            <a:off x="5540981" y="3884613"/>
            <a:ext cx="714038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Cascadia Code" panose="020B0609020000020004" pitchFamily="49" charset="0"/>
              </a:rPr>
              <a:t>Presented by:   SUMMIYA</a:t>
            </a:r>
          </a:p>
          <a:p>
            <a:pPr marL="0" indent="0" algn="ctr">
              <a:buNone/>
            </a:pPr>
            <a:r>
              <a:rPr lang="en-US" b="1">
                <a:latin typeface="Malgun Gothic" panose="020B0503020000020004" pitchFamily="34" charset="-127"/>
                <a:ea typeface="Malgun Gothic" panose="020B0503020000020004" pitchFamily="34" charset="-127"/>
                <a:cs typeface="Cascadia Code" panose="020B0609020000020004" pitchFamily="49" charset="0"/>
              </a:rPr>
              <a:t>                            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FDD8F-1150-466C-8934-A67575BB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1" t="34336" r="30227" b="17156"/>
          <a:stretch/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E9C5F-D357-4BBF-8FB0-CCE487B5CBA2}"/>
              </a:ext>
            </a:extLst>
          </p:cNvPr>
          <p:cNvSpPr txBox="1"/>
          <p:nvPr/>
        </p:nvSpPr>
        <p:spPr>
          <a:xfrm>
            <a:off x="848611" y="305816"/>
            <a:ext cx="736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Outlook for Future Science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D8AF46-6E71-4279-BD94-0D8EE66DD3B6}"/>
              </a:ext>
            </a:extLst>
          </p:cNvPr>
          <p:cNvSpPr txBox="1">
            <a:spLocks/>
          </p:cNvSpPr>
          <p:nvPr/>
        </p:nvSpPr>
        <p:spPr>
          <a:xfrm>
            <a:off x="848611" y="1225008"/>
            <a:ext cx="5901813" cy="360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massive growth of global research activity in recent years has spurred studies exploring how productive this expansion has been and what the future may hold.</a:t>
            </a:r>
          </a:p>
        </p:txBody>
      </p:sp>
    </p:spTree>
    <p:extLst>
      <p:ext uri="{BB962C8B-B14F-4D97-AF65-F5344CB8AC3E}">
        <p14:creationId xmlns:p14="http://schemas.microsoft.com/office/powerpoint/2010/main" val="642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A51C-2091-4D15-9EA5-45626FB4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0077-FA98-45A1-B737-F951C67A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markable Design Light Color Wallpaper Blue Plain All Hd S Artnak |  Hintergrund farbe, Etsy, Designer">
            <a:extLst>
              <a:ext uri="{FF2B5EF4-FFF2-40B4-BE49-F238E27FC236}">
                <a16:creationId xmlns:a16="http://schemas.microsoft.com/office/drawing/2014/main" id="{1F324663-4D13-40A4-A6C8-B90B1224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1FC543-F927-4BC8-B0AC-5869EAC46B3B}"/>
              </a:ext>
            </a:extLst>
          </p:cNvPr>
          <p:cNvSpPr txBox="1">
            <a:spLocks/>
          </p:cNvSpPr>
          <p:nvPr/>
        </p:nvSpPr>
        <p:spPr>
          <a:xfrm>
            <a:off x="608013" y="563704"/>
            <a:ext cx="9905998" cy="1008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Future SCIENCE 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83CEDE-FD4F-4ADF-A6FF-52C08020EED2}"/>
              </a:ext>
            </a:extLst>
          </p:cNvPr>
          <p:cNvSpPr txBox="1">
            <a:spLocks/>
          </p:cNvSpPr>
          <p:nvPr/>
        </p:nvSpPr>
        <p:spPr>
          <a:xfrm>
            <a:off x="608012" y="1755765"/>
            <a:ext cx="9905999" cy="35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B40F60-4E24-4E16-AAF3-1B23DBCCD75A}"/>
              </a:ext>
            </a:extLst>
          </p:cNvPr>
          <p:cNvSpPr txBox="1">
            <a:spLocks/>
          </p:cNvSpPr>
          <p:nvPr/>
        </p:nvSpPr>
        <p:spPr>
          <a:xfrm>
            <a:off x="608012" y="1182688"/>
            <a:ext cx="9905999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future is coming, and sooner than you think. These emerging technologies will change the way we live.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E3A1B2-A6F8-4F56-BA08-4211C1BB82AE}"/>
              </a:ext>
            </a:extLst>
          </p:cNvPr>
          <p:cNvSpPr txBox="1">
            <a:spLocks/>
          </p:cNvSpPr>
          <p:nvPr/>
        </p:nvSpPr>
        <p:spPr>
          <a:xfrm>
            <a:off x="513882" y="2135984"/>
            <a:ext cx="9905999" cy="4412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Sand batteries</a:t>
            </a:r>
          </a:p>
          <a:p>
            <a:r>
              <a:rPr lang="en-US" b="1" dirty="0"/>
              <a:t>Underwater gloves</a:t>
            </a:r>
          </a:p>
          <a:p>
            <a:r>
              <a:rPr lang="en-US" b="1" dirty="0"/>
              <a:t>Xenotransplantation</a:t>
            </a:r>
          </a:p>
          <a:p>
            <a:r>
              <a:rPr lang="en-US" b="1" dirty="0"/>
              <a:t>AI image-generation</a:t>
            </a:r>
          </a:p>
          <a:p>
            <a:r>
              <a:rPr lang="en-US" b="1" dirty="0"/>
              <a:t>Brain reading robots</a:t>
            </a:r>
          </a:p>
          <a:p>
            <a:r>
              <a:rPr lang="en-US" b="1" dirty="0"/>
              <a:t>3D printed bones</a:t>
            </a: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0581B-252F-4EBE-BDE3-BC00994E8A45}"/>
              </a:ext>
            </a:extLst>
          </p:cNvPr>
          <p:cNvPicPr/>
          <p:nvPr/>
        </p:nvPicPr>
        <p:blipFill rotWithShape="1">
          <a:blip r:embed="rId3"/>
          <a:srcRect l="15064" t="32212" r="39904" b="14196"/>
          <a:stretch/>
        </p:blipFill>
        <p:spPr bwMode="auto">
          <a:xfrm>
            <a:off x="5183372" y="1732371"/>
            <a:ext cx="2359398" cy="1455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55EB7-C0CD-4D76-AA74-8D047D75B4E4}"/>
              </a:ext>
            </a:extLst>
          </p:cNvPr>
          <p:cNvPicPr/>
          <p:nvPr/>
        </p:nvPicPr>
        <p:blipFill rotWithShape="1">
          <a:blip r:embed="rId4"/>
          <a:srcRect l="15385" t="29075" r="39744" b="18758"/>
          <a:stretch/>
        </p:blipFill>
        <p:spPr bwMode="auto">
          <a:xfrm>
            <a:off x="7959113" y="1755765"/>
            <a:ext cx="2359399" cy="1431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13277A-6A1B-4B41-B93F-26797F725228}"/>
              </a:ext>
            </a:extLst>
          </p:cNvPr>
          <p:cNvPicPr/>
          <p:nvPr/>
        </p:nvPicPr>
        <p:blipFill rotWithShape="1">
          <a:blip r:embed="rId5"/>
          <a:srcRect l="16026" t="32782" r="40064" b="14766"/>
          <a:stretch/>
        </p:blipFill>
        <p:spPr bwMode="auto">
          <a:xfrm>
            <a:off x="5183372" y="3348515"/>
            <a:ext cx="2359398" cy="1455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0E438A-8B4C-4A52-95D5-4D8671A4C1C8}"/>
              </a:ext>
            </a:extLst>
          </p:cNvPr>
          <p:cNvPicPr/>
          <p:nvPr/>
        </p:nvPicPr>
        <p:blipFill rotWithShape="1">
          <a:blip r:embed="rId6"/>
          <a:srcRect l="15545" t="34492" r="40225" b="18472"/>
          <a:stretch/>
        </p:blipFill>
        <p:spPr bwMode="auto">
          <a:xfrm>
            <a:off x="7959113" y="3357745"/>
            <a:ext cx="2359398" cy="1436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1EC0D-BB40-4F79-864F-CCD1C9B519EA}"/>
              </a:ext>
            </a:extLst>
          </p:cNvPr>
          <p:cNvPicPr/>
          <p:nvPr/>
        </p:nvPicPr>
        <p:blipFill rotWithShape="1">
          <a:blip r:embed="rId7"/>
          <a:srcRect l="15224" t="28221" r="39744" b="18472"/>
          <a:stretch/>
        </p:blipFill>
        <p:spPr bwMode="auto">
          <a:xfrm>
            <a:off x="5183373" y="5014071"/>
            <a:ext cx="2359398" cy="1573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38FDD-F962-4C0F-BA5B-67D905E729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56" t="29713" r="40343" b="17762"/>
          <a:stretch/>
        </p:blipFill>
        <p:spPr>
          <a:xfrm>
            <a:off x="7955147" y="4974653"/>
            <a:ext cx="2359398" cy="15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0721-FDEF-4D05-A710-BE8E43CB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38C-0C8E-41D2-9327-CA405006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emarkable Design Light Color Wallpaper Blue Plain All Hd S Artnak |  Hintergrund farbe, Etsy, Designer">
            <a:extLst>
              <a:ext uri="{FF2B5EF4-FFF2-40B4-BE49-F238E27FC236}">
                <a16:creationId xmlns:a16="http://schemas.microsoft.com/office/drawing/2014/main" id="{AE2D3992-0C03-460B-ADE4-07897F81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E37BF5-1573-4234-970A-77F69DE814E5}"/>
              </a:ext>
            </a:extLst>
          </p:cNvPr>
          <p:cNvSpPr txBox="1">
            <a:spLocks/>
          </p:cNvSpPr>
          <p:nvPr/>
        </p:nvSpPr>
        <p:spPr>
          <a:xfrm>
            <a:off x="621459" y="944749"/>
            <a:ext cx="9905999" cy="484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Realistic holographs</a:t>
            </a:r>
          </a:p>
          <a:p>
            <a:r>
              <a:rPr lang="en-US" b="1" dirty="0"/>
              <a:t>Clothes that can hear</a:t>
            </a:r>
          </a:p>
          <a:p>
            <a:r>
              <a:rPr lang="en-US" b="1" dirty="0"/>
              <a:t>Energy storing bricks</a:t>
            </a:r>
          </a:p>
          <a:p>
            <a:r>
              <a:rPr lang="en-US" b="1" dirty="0"/>
              <a:t>Self-healing 'living concrete’</a:t>
            </a:r>
          </a:p>
          <a:p>
            <a:r>
              <a:rPr lang="en-US" b="1" dirty="0"/>
              <a:t>Living robots</a:t>
            </a:r>
          </a:p>
          <a:p>
            <a:r>
              <a:rPr lang="en-US" b="1" dirty="0"/>
              <a:t>Internet for everyone</a:t>
            </a:r>
          </a:p>
          <a:p>
            <a:pPr marL="0" indent="0">
              <a:buNone/>
            </a:pPr>
            <a:br>
              <a:rPr lang="en-US" dirty="0"/>
            </a:br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F101E-92CC-4B73-9B24-F3D405070F5C}"/>
              </a:ext>
            </a:extLst>
          </p:cNvPr>
          <p:cNvPicPr/>
          <p:nvPr/>
        </p:nvPicPr>
        <p:blipFill rotWithShape="1">
          <a:blip r:embed="rId3"/>
          <a:srcRect l="15866" t="36488" r="40384" b="25028"/>
          <a:stretch/>
        </p:blipFill>
        <p:spPr bwMode="auto">
          <a:xfrm>
            <a:off x="5400954" y="887412"/>
            <a:ext cx="2600325" cy="1535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AC206-4675-48C3-9C3C-30F0CDDAADF7}"/>
              </a:ext>
            </a:extLst>
          </p:cNvPr>
          <p:cNvPicPr/>
          <p:nvPr/>
        </p:nvPicPr>
        <p:blipFill rotWithShape="1">
          <a:blip r:embed="rId4"/>
          <a:srcRect l="15704" t="31072" r="39744" b="16762"/>
          <a:stretch/>
        </p:blipFill>
        <p:spPr bwMode="auto">
          <a:xfrm>
            <a:off x="8416504" y="887411"/>
            <a:ext cx="2435272" cy="15359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4A80D-E050-4CCC-9295-532C6D004432}"/>
              </a:ext>
            </a:extLst>
          </p:cNvPr>
          <p:cNvPicPr/>
          <p:nvPr/>
        </p:nvPicPr>
        <p:blipFill rotWithShape="1">
          <a:blip r:embed="rId5"/>
          <a:srcRect l="16025" t="25655" r="40064" b="11689"/>
          <a:stretch/>
        </p:blipFill>
        <p:spPr bwMode="auto">
          <a:xfrm>
            <a:off x="5400954" y="2692212"/>
            <a:ext cx="2600324" cy="1653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225BA-A588-4A28-A496-176A9D39DA2F}"/>
              </a:ext>
            </a:extLst>
          </p:cNvPr>
          <p:cNvPicPr/>
          <p:nvPr/>
        </p:nvPicPr>
        <p:blipFill rotWithShape="1">
          <a:blip r:embed="rId6"/>
          <a:srcRect l="15545" t="26796" r="39904" b="20183"/>
          <a:stretch/>
        </p:blipFill>
        <p:spPr bwMode="auto">
          <a:xfrm>
            <a:off x="8480051" y="2678067"/>
            <a:ext cx="2435272" cy="1667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39B5D4-FB24-49A0-9B29-530291708136}"/>
              </a:ext>
            </a:extLst>
          </p:cNvPr>
          <p:cNvPicPr/>
          <p:nvPr/>
        </p:nvPicPr>
        <p:blipFill rotWithShape="1">
          <a:blip r:embed="rId7"/>
          <a:srcRect l="15705" t="34492" r="39904" b="22178"/>
          <a:stretch/>
        </p:blipFill>
        <p:spPr bwMode="auto">
          <a:xfrm>
            <a:off x="5362853" y="4614300"/>
            <a:ext cx="2638425" cy="1625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29BB68-AFCE-4391-AACE-0AB2D6F5AB27}"/>
              </a:ext>
            </a:extLst>
          </p:cNvPr>
          <p:cNvPicPr/>
          <p:nvPr/>
        </p:nvPicPr>
        <p:blipFill rotWithShape="1">
          <a:blip r:embed="rId8"/>
          <a:srcRect l="9936" t="28506" r="42788" b="19898"/>
          <a:stretch/>
        </p:blipFill>
        <p:spPr bwMode="auto">
          <a:xfrm>
            <a:off x="8416504" y="4644415"/>
            <a:ext cx="2498819" cy="1667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694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9E15-EAA2-450B-A851-19169EA9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6" y="5109789"/>
            <a:ext cx="9905998" cy="1478570"/>
          </a:xfrm>
        </p:spPr>
        <p:txBody>
          <a:bodyPr/>
          <a:lstStyle/>
          <a:p>
            <a:r>
              <a:rPr lang="en-US" dirty="0"/>
              <a:t>k.’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7D74-E94F-4324-A421-63E869C1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A7957-F19F-4A12-B47A-9CB8C7373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6" t="12335" r="5037" b="55689"/>
          <a:stretch/>
        </p:blipFill>
        <p:spPr>
          <a:xfrm>
            <a:off x="2477151" y="1455303"/>
            <a:ext cx="9731189" cy="5392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94B91-FF5A-4402-849E-2C42D5124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7" t="12335" r="32240" b="55689"/>
          <a:stretch/>
        </p:blipFill>
        <p:spPr>
          <a:xfrm>
            <a:off x="0" y="-1"/>
            <a:ext cx="363388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8CE787-2E55-4E06-A034-A0B7E722EF0C}"/>
              </a:ext>
            </a:extLst>
          </p:cNvPr>
          <p:cNvSpPr txBox="1">
            <a:spLocks/>
          </p:cNvSpPr>
          <p:nvPr/>
        </p:nvSpPr>
        <p:spPr>
          <a:xfrm>
            <a:off x="676836" y="327514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 </a:t>
            </a:r>
            <a:br>
              <a:rPr lang="en-US" b="1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C75C9-B46C-4C1D-8E4F-F76929EFE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7" t="12335" r="32240" b="55689"/>
          <a:stretch/>
        </p:blipFill>
        <p:spPr>
          <a:xfrm>
            <a:off x="165563" y="0"/>
            <a:ext cx="12042777" cy="14864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E991104-2408-4CE7-B2AA-AAB02BAE3542}"/>
              </a:ext>
            </a:extLst>
          </p:cNvPr>
          <p:cNvSpPr txBox="1">
            <a:spLocks/>
          </p:cNvSpPr>
          <p:nvPr/>
        </p:nvSpPr>
        <p:spPr>
          <a:xfrm>
            <a:off x="726142" y="25549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Science and Technology Education</a:t>
            </a:r>
            <a:r>
              <a:rPr lang="en-US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  </a:t>
            </a:r>
            <a:br>
              <a:rPr lang="en-US" b="1" dirty="0"/>
            </a:b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EF252A-B8E6-4ADC-AE86-2C8700618C79}"/>
              </a:ext>
            </a:extLst>
          </p:cNvPr>
          <p:cNvSpPr txBox="1">
            <a:spLocks/>
          </p:cNvSpPr>
          <p:nvPr/>
        </p:nvSpPr>
        <p:spPr>
          <a:xfrm>
            <a:off x="701488" y="1505195"/>
            <a:ext cx="9905999" cy="3585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Science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T  Technology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  Education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M  Mathematics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STEM is crucial need for the development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of nation in every aspect of life.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le of technology in the future of education">
            <a:extLst>
              <a:ext uri="{FF2B5EF4-FFF2-40B4-BE49-F238E27FC236}">
                <a16:creationId xmlns:a16="http://schemas.microsoft.com/office/drawing/2014/main" id="{F25FB40B-7CD4-4929-BEE7-1ECF605F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39" y="2450844"/>
            <a:ext cx="7807160" cy="440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le of technology in the future of education">
            <a:extLst>
              <a:ext uri="{FF2B5EF4-FFF2-40B4-BE49-F238E27FC236}">
                <a16:creationId xmlns:a16="http://schemas.microsoft.com/office/drawing/2014/main" id="{4D2BE752-177B-4D5A-A0D1-53428807B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48"/>
          <a:stretch/>
        </p:blipFill>
        <p:spPr bwMode="auto">
          <a:xfrm>
            <a:off x="-3176" y="0"/>
            <a:ext cx="466930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ole of technology in the future of education">
            <a:extLst>
              <a:ext uri="{FF2B5EF4-FFF2-40B4-BE49-F238E27FC236}">
                <a16:creationId xmlns:a16="http://schemas.microsoft.com/office/drawing/2014/main" id="{987F7A47-8C9C-4FA1-9856-EAE93DD59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72"/>
          <a:stretch/>
        </p:blipFill>
        <p:spPr bwMode="auto">
          <a:xfrm>
            <a:off x="2043953" y="0"/>
            <a:ext cx="10159905" cy="245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3DC895-CF02-492F-9D46-20DD76DABFD4}"/>
              </a:ext>
            </a:extLst>
          </p:cNvPr>
          <p:cNvSpPr txBox="1">
            <a:spLocks/>
          </p:cNvSpPr>
          <p:nvPr/>
        </p:nvSpPr>
        <p:spPr>
          <a:xfrm>
            <a:off x="608012" y="1855694"/>
            <a:ext cx="9905999" cy="35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Easy access to a wide choice of updated material</a:t>
            </a:r>
          </a:p>
          <a:p>
            <a:r>
              <a:rPr lang="en-US" b="1" dirty="0"/>
              <a:t>Improves communication skills and performance</a:t>
            </a:r>
          </a:p>
          <a:p>
            <a:r>
              <a:rPr lang="en-US" b="1" dirty="0"/>
              <a:t>Makes learning fun and engaging</a:t>
            </a:r>
          </a:p>
          <a:p>
            <a:r>
              <a:rPr lang="en-US" b="1" dirty="0"/>
              <a:t>Stay connected through the net</a:t>
            </a:r>
          </a:p>
          <a:p>
            <a:r>
              <a:rPr lang="en-US" b="1" dirty="0"/>
              <a:t>Stay current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86B1F0-603C-4E3F-B2BD-C60E46A6565A}"/>
              </a:ext>
            </a:extLst>
          </p:cNvPr>
          <p:cNvSpPr txBox="1">
            <a:spLocks/>
          </p:cNvSpPr>
          <p:nvPr/>
        </p:nvSpPr>
        <p:spPr>
          <a:xfrm>
            <a:off x="608013" y="563704"/>
            <a:ext cx="9905998" cy="1008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technology Is shaping the future of education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D196-86D2-4E98-82AC-87CD2FF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The future of education technology</a:t>
            </a:r>
            <a:r>
              <a:rPr lang="en-US" b="1" dirty="0"/>
              <a:t> 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6B30-0294-4A10-9AB6-9C311924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447" y="2250156"/>
            <a:ext cx="4802188" cy="3572436"/>
          </a:xfrm>
        </p:spPr>
        <p:txBody>
          <a:bodyPr/>
          <a:lstStyle/>
          <a:p>
            <a:r>
              <a:rPr lang="en-US" b="1" dirty="0"/>
              <a:t>Tablets in Classrooms</a:t>
            </a:r>
          </a:p>
          <a:p>
            <a:r>
              <a:rPr lang="en-US" b="1" dirty="0"/>
              <a:t>Assistive Technology</a:t>
            </a:r>
          </a:p>
          <a:p>
            <a:r>
              <a:rPr lang="en-US" b="1" dirty="0"/>
              <a:t>Augmented Reality/Virtual Reality and Voice Platforms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3482-0F06-41A0-8EE1-2AE43EF4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34700" r="32611" b="22535"/>
          <a:stretch/>
        </p:blipFill>
        <p:spPr>
          <a:xfrm>
            <a:off x="5553635" y="2250156"/>
            <a:ext cx="5916706" cy="41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BB02-2B23-4CA3-AF29-D546BFF6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FE14-C2C3-4578-86E6-45E8EF62D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F4A36-D167-4E18-A378-229ADE36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19948" r="64049" b="559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2634C-5E43-48BD-9638-42455DFE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20873" r="29521" b="6253"/>
          <a:stretch/>
        </p:blipFill>
        <p:spPr>
          <a:xfrm>
            <a:off x="4402976" y="1707776"/>
            <a:ext cx="7785847" cy="49952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4CB74-F62E-4887-A91C-F679DD12D6F1}"/>
              </a:ext>
            </a:extLst>
          </p:cNvPr>
          <p:cNvSpPr txBox="1">
            <a:spLocks/>
          </p:cNvSpPr>
          <p:nvPr/>
        </p:nvSpPr>
        <p:spPr>
          <a:xfrm>
            <a:off x="850060" y="42386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different </a:t>
            </a:r>
            <a:r>
              <a:rPr lang="en-US" b="1" dirty="0" err="1"/>
              <a:t>edtech</a:t>
            </a:r>
            <a:r>
              <a:rPr lang="en-US" b="1" dirty="0"/>
              <a:t> tools used by teachers in education</a:t>
            </a:r>
            <a:br>
              <a:rPr lang="en-US" b="1" dirty="0"/>
            </a:br>
            <a:r>
              <a:rPr lang="en-US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  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5F90A3-508B-4EEA-B5D9-BF9F8A473811}"/>
              </a:ext>
            </a:extLst>
          </p:cNvPr>
          <p:cNvSpPr txBox="1">
            <a:spLocks/>
          </p:cNvSpPr>
          <p:nvPr/>
        </p:nvSpPr>
        <p:spPr>
          <a:xfrm>
            <a:off x="846883" y="1552808"/>
            <a:ext cx="9905999" cy="4686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Demand-based learning</a:t>
            </a:r>
          </a:p>
          <a:p>
            <a:r>
              <a:rPr lang="en-US" b="1" dirty="0"/>
              <a:t>Student insight</a:t>
            </a:r>
          </a:p>
          <a:p>
            <a:r>
              <a:rPr lang="en-US" b="1" dirty="0"/>
              <a:t>Cloud computing</a:t>
            </a:r>
          </a:p>
          <a:p>
            <a:r>
              <a:rPr lang="en-US" b="1" dirty="0"/>
              <a:t>Voice recognition technology</a:t>
            </a:r>
          </a:p>
          <a:p>
            <a:r>
              <a:rPr lang="en-US" b="1" dirty="0"/>
              <a:t>Learning through virtual reality</a:t>
            </a:r>
          </a:p>
          <a:p>
            <a:r>
              <a:rPr lang="en-US" b="1" dirty="0"/>
              <a:t>3D printing</a:t>
            </a:r>
          </a:p>
          <a:p>
            <a:r>
              <a:rPr lang="en-US" b="1" dirty="0"/>
              <a:t>Gamification</a:t>
            </a:r>
          </a:p>
          <a:p>
            <a:r>
              <a:rPr lang="en-US" b="1" dirty="0"/>
              <a:t>Artificial intelligence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573E-FEBF-4AE4-8B9A-F0FC3DC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5F5C9-6958-4BE2-A22A-9F8B3CD0A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hould You Use a Thank You Slide to End Your PowerPoint ...">
            <a:extLst>
              <a:ext uri="{FF2B5EF4-FFF2-40B4-BE49-F238E27FC236}">
                <a16:creationId xmlns:a16="http://schemas.microsoft.com/office/drawing/2014/main" id="{66CA7840-5C00-4719-9572-C21E81BF9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9" b="4573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1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71af3243-3dd4-4a8d-8c0d-dd76da1f02a5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226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Malgun Gothic</vt:lpstr>
      <vt:lpstr>PMingLiU-ExtB</vt:lpstr>
      <vt:lpstr>Arial</vt:lpstr>
      <vt:lpstr>Calibri</vt:lpstr>
      <vt:lpstr>Cascadia Code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k.’</vt:lpstr>
      <vt:lpstr>PowerPoint Presentation</vt:lpstr>
      <vt:lpstr>The future of education technology 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2022-12-10T06:08:24Z</dcterms:created>
  <dcterms:modified xsi:type="dcterms:W3CDTF">2022-12-12T00:56:48Z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